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rge Binocular Telescope…"/>
          <p:cNvSpPr txBox="1"/>
          <p:nvPr>
            <p:ph type="ctrTitle"/>
          </p:nvPr>
        </p:nvSpPr>
        <p:spPr>
          <a:xfrm>
            <a:off x="1270000" y="1638300"/>
            <a:ext cx="10464800" cy="1578858"/>
          </a:xfrm>
          <a:prstGeom prst="rect">
            <a:avLst/>
          </a:prstGeom>
        </p:spPr>
        <p:txBody>
          <a:bodyPr/>
          <a:lstStyle/>
          <a:p>
            <a:pPr defTabSz="350520">
              <a:defRPr b="1"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Large Binocular Telescope </a:t>
            </a:r>
          </a:p>
          <a:p>
            <a:pPr defTabSz="350520">
              <a:defRPr b="1"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Interferometer (LBTI)</a:t>
            </a:r>
          </a:p>
        </p:txBody>
      </p:sp>
      <p:sp>
        <p:nvSpPr>
          <p:cNvPr id="120" name="Zachary Kirch"/>
          <p:cNvSpPr txBox="1"/>
          <p:nvPr>
            <p:ph type="subTitle" sz="quarter" idx="1"/>
          </p:nvPr>
        </p:nvSpPr>
        <p:spPr>
          <a:xfrm>
            <a:off x="1270000" y="5029200"/>
            <a:ext cx="10389097" cy="76944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Zachary Kirch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7454900"/>
            <a:ext cx="13004800" cy="157885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oftware Documentation…"/>
          <p:cNvSpPr txBox="1"/>
          <p:nvPr/>
        </p:nvSpPr>
        <p:spPr>
          <a:xfrm>
            <a:off x="1257300" y="315595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239522">
              <a:defRPr sz="3280"/>
            </a:pPr>
            <a:r>
              <a:t>Software Documentation</a:t>
            </a:r>
          </a:p>
          <a:p>
            <a:pPr defTabSz="239522">
              <a:defRPr sz="3280"/>
            </a:pPr>
            <a:r>
              <a:t>Project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750" y="1524000"/>
            <a:ext cx="8447113" cy="18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750" y="4489450"/>
            <a:ext cx="8447113" cy="18088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University of Arizona Undergraduate Student…"/>
          <p:cNvSpPr txBox="1"/>
          <p:nvPr/>
        </p:nvSpPr>
        <p:spPr>
          <a:xfrm>
            <a:off x="1307851" y="5737319"/>
            <a:ext cx="10389098" cy="76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379729">
              <a:defRPr sz="2080"/>
            </a:pPr>
            <a:r>
              <a:t>University of Arizona Undergraduate Student</a:t>
            </a:r>
          </a:p>
          <a:p>
            <a:pPr defTabSz="379729">
              <a:defRPr sz="2080"/>
            </a:pPr>
            <a:r>
              <a:t>Electrical and Computer Engineering, Optical Sciences and Engineering, Mathematics</a:t>
            </a:r>
          </a:p>
        </p:txBody>
      </p:sp>
      <p:sp>
        <p:nvSpPr>
          <p:cNvPr id="126" name="Mentors:…"/>
          <p:cNvSpPr txBox="1"/>
          <p:nvPr/>
        </p:nvSpPr>
        <p:spPr>
          <a:xfrm>
            <a:off x="1307851" y="6541591"/>
            <a:ext cx="10389098" cy="76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14781">
              <a:defRPr sz="2272"/>
            </a:pPr>
            <a:r>
              <a:t>Mentors:</a:t>
            </a:r>
          </a:p>
          <a:p>
            <a:pPr algn="l" defTabSz="414781">
              <a:defRPr sz="2272"/>
            </a:pPr>
            <a:r>
              <a:t>Steve Ertel (Leading Instrument Scientist), Paul Grenz (Head of Software)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ally Big Telescope!"/>
          <p:cNvSpPr txBox="1"/>
          <p:nvPr>
            <p:ph type="title"/>
          </p:nvPr>
        </p:nvSpPr>
        <p:spPr>
          <a:xfrm>
            <a:off x="952500" y="15240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Really Big Telescope!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2717800"/>
            <a:ext cx="5136932" cy="431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0750" y="2755900"/>
            <a:ext cx="6849429" cy="4996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LBT/I Lay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LBT/I Layout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187" y="2203450"/>
            <a:ext cx="12772426" cy="7452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BTI Purpose"/>
          <p:cNvSpPr txBox="1"/>
          <p:nvPr>
            <p:ph type="title"/>
          </p:nvPr>
        </p:nvSpPr>
        <p:spPr>
          <a:xfrm>
            <a:off x="952500" y="-2540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LBTI Purpose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1801" y="1733550"/>
            <a:ext cx="7261198" cy="4096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5954" y="5953557"/>
            <a:ext cx="7572892" cy="3786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ther cool science LBTI can do"/>
          <p:cNvSpPr txBox="1"/>
          <p:nvPr>
            <p:ph type="title"/>
          </p:nvPr>
        </p:nvSpPr>
        <p:spPr>
          <a:xfrm>
            <a:off x="368051" y="406400"/>
            <a:ext cx="12268698" cy="21209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Other cool science LBTI can do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450" y="2749550"/>
            <a:ext cx="5550396" cy="3021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200" y="2413000"/>
            <a:ext cx="6671127" cy="4273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06" y="5992901"/>
            <a:ext cx="5354284" cy="250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WC758.png" descr="MWC75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40086" y="6692053"/>
            <a:ext cx="3135474" cy="3021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BTI Web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LBTI Website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756" y="1912561"/>
            <a:ext cx="12579288" cy="8265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BTI Te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LBTI Team</a:t>
            </a:r>
          </a:p>
        </p:txBody>
      </p:sp>
      <p:pic>
        <p:nvPicPr>
          <p:cNvPr id="149" name="LBTI_image.jpg" descr="LBTI_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198" y="1991707"/>
            <a:ext cx="11228404" cy="8421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eneral Software Layout of LBTI si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General Software Layout of LBTI site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315" y="2895600"/>
            <a:ext cx="6796170" cy="6672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342900"/>
            <a:ext cx="11963400" cy="8642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